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MATEMATICA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Esiti degli studenti nella stessa scala del rapporto nazionale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4.6874999999999712E-3"/>
                  <c:y val="4.68749971164494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50-42AD-BF13-319F9F487CD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550-42AD-BF13-319F9F487CD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C550-42AD-BF13-319F9F487CD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550-42AD-BF13-319F9F487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SCUOLA SGB</c:v>
                </c:pt>
                <c:pt idx="1">
                  <c:v>LAZIO</c:v>
                </c:pt>
                <c:pt idx="2">
                  <c:v>CENTRO</c:v>
                </c:pt>
                <c:pt idx="3">
                  <c:v>ITALIA</c:v>
                </c:pt>
              </c:strCache>
            </c:strRef>
          </c:cat>
          <c:val>
            <c:numRef>
              <c:f>Foglio1!$B$2:$B$5</c:f>
              <c:numCache>
                <c:formatCode>0.0</c:formatCode>
                <c:ptCount val="4"/>
                <c:pt idx="0">
                  <c:v>206.1</c:v>
                </c:pt>
                <c:pt idx="1">
                  <c:v>194.3</c:v>
                </c:pt>
                <c:pt idx="2">
                  <c:v>197.8</c:v>
                </c:pt>
                <c:pt idx="3">
                  <c:v>194.9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A-45BF-A785-3C30B72E9A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91676800"/>
        <c:axId val="391674640"/>
        <c:axId val="0"/>
      </c:bar3DChart>
      <c:catAx>
        <c:axId val="3916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4640"/>
        <c:crosses val="autoZero"/>
        <c:auto val="1"/>
        <c:lblAlgn val="ctr"/>
        <c:lblOffset val="100"/>
        <c:noMultiLvlLbl val="0"/>
      </c:catAx>
      <c:valAx>
        <c:axId val="391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ITALIANO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Esiti degli studenti nella stessa scala del rapporto nazionale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SCUOLA SGB</c:v>
                </c:pt>
                <c:pt idx="1">
                  <c:v>LAZIO</c:v>
                </c:pt>
                <c:pt idx="2">
                  <c:v>CENTRO</c:v>
                </c:pt>
                <c:pt idx="3">
                  <c:v>ITALIA</c:v>
                </c:pt>
              </c:strCache>
            </c:strRef>
          </c:cat>
          <c:val>
            <c:numRef>
              <c:f>Foglio1!$B$2:$B$5</c:f>
              <c:numCache>
                <c:formatCode>0.0</c:formatCode>
                <c:ptCount val="4"/>
                <c:pt idx="0">
                  <c:v>204.6</c:v>
                </c:pt>
                <c:pt idx="1">
                  <c:v>194.7</c:v>
                </c:pt>
                <c:pt idx="2">
                  <c:v>195.6</c:v>
                </c:pt>
                <c:pt idx="3">
                  <c:v>193.2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0-459A-8FC9-40F705767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676800"/>
        <c:axId val="391674640"/>
        <c:axId val="0"/>
      </c:bar3DChart>
      <c:catAx>
        <c:axId val="3916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4640"/>
        <c:crosses val="autoZero"/>
        <c:auto val="1"/>
        <c:lblAlgn val="ctr"/>
        <c:lblOffset val="100"/>
        <c:noMultiLvlLbl val="0"/>
      </c:catAx>
      <c:valAx>
        <c:axId val="391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INGLESE_READING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Esiti degli studenti nella stessa scala del rapporto nazionale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09374999999999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A3-4BF9-93A9-1AC590D1254C}"/>
                </c:ext>
              </c:extLst>
            </c:dLbl>
            <c:dLbl>
              <c:idx val="1"/>
              <c:layout>
                <c:manualLayout>
                  <c:x val="9.3749999999999997E-3"/>
                  <c:y val="-4.68749971164503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A3-4BF9-93A9-1AC590D1254C}"/>
                </c:ext>
              </c:extLst>
            </c:dLbl>
            <c:dLbl>
              <c:idx val="2"/>
              <c:layout>
                <c:manualLayout>
                  <c:x val="4.6874999999999998E-3"/>
                  <c:y val="8.593650196768675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A3-4BF9-93A9-1AC590D1254C}"/>
                </c:ext>
              </c:extLst>
            </c:dLbl>
            <c:dLbl>
              <c:idx val="3"/>
              <c:layout>
                <c:manualLayout>
                  <c:x val="1.40625E-2"/>
                  <c:y val="-8.593650196768675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A3-4BF9-93A9-1AC590D125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SCUOLA SGB</c:v>
                </c:pt>
                <c:pt idx="1">
                  <c:v>LAZIO</c:v>
                </c:pt>
                <c:pt idx="2">
                  <c:v>CENTRO</c:v>
                </c:pt>
                <c:pt idx="3">
                  <c:v>ITALIA</c:v>
                </c:pt>
              </c:strCache>
            </c:strRef>
          </c:cat>
          <c:val>
            <c:numRef>
              <c:f>Foglio1!$B$2:$B$5</c:f>
              <c:numCache>
                <c:formatCode>0.00</c:formatCode>
                <c:ptCount val="4"/>
                <c:pt idx="0">
                  <c:v>234.4</c:v>
                </c:pt>
                <c:pt idx="1">
                  <c:v>216.1</c:v>
                </c:pt>
                <c:pt idx="2">
                  <c:v>217.7</c:v>
                </c:pt>
                <c:pt idx="3">
                  <c:v>215.4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8-4C07-A705-E6F3161C5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676800"/>
        <c:axId val="391674640"/>
        <c:axId val="0"/>
      </c:bar3DChart>
      <c:catAx>
        <c:axId val="3916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4640"/>
        <c:crosses val="autoZero"/>
        <c:auto val="1"/>
        <c:lblAlgn val="ctr"/>
        <c:lblOffset val="100"/>
        <c:noMultiLvlLbl val="0"/>
      </c:catAx>
      <c:valAx>
        <c:axId val="391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INGLESE_LISTENING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Esiti degli studenti nella stessa scala del rapporto nazionale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SCUOLA SGB</c:v>
                </c:pt>
                <c:pt idx="1">
                  <c:v>LAZIO</c:v>
                </c:pt>
                <c:pt idx="2">
                  <c:v>CENTRO</c:v>
                </c:pt>
                <c:pt idx="3">
                  <c:v>ITALIA</c:v>
                </c:pt>
              </c:strCache>
            </c:strRef>
          </c:cat>
          <c:val>
            <c:numRef>
              <c:f>Foglio1!$B$2:$B$5</c:f>
              <c:numCache>
                <c:formatCode>0.0</c:formatCode>
                <c:ptCount val="4"/>
                <c:pt idx="0">
                  <c:v>241.9</c:v>
                </c:pt>
                <c:pt idx="1">
                  <c:v>216.3</c:v>
                </c:pt>
                <c:pt idx="2">
                  <c:v>218.8</c:v>
                </c:pt>
                <c:pt idx="3">
                  <c:v>215.7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C-4ED7-83D1-2EE042B94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676800"/>
        <c:axId val="391674640"/>
        <c:axId val="0"/>
      </c:bar3DChart>
      <c:catAx>
        <c:axId val="3916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4640"/>
        <c:crosses val="autoZero"/>
        <c:auto val="1"/>
        <c:lblAlgn val="ctr"/>
        <c:lblOffset val="100"/>
        <c:noMultiLvlLbl val="0"/>
      </c:catAx>
      <c:valAx>
        <c:axId val="391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PUNTEGGI GLOBALI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Esiti degli studenti nella stessa scala del rapporto nazionale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Foglio1!$A$2:$A$5</c:f>
              <c:strCache>
                <c:ptCount val="4"/>
                <c:pt idx="0">
                  <c:v>SCUOLA SGB</c:v>
                </c:pt>
                <c:pt idx="1">
                  <c:v>LAZIO</c:v>
                </c:pt>
                <c:pt idx="2">
                  <c:v>CENTRO</c:v>
                </c:pt>
                <c:pt idx="3">
                  <c:v>ITALIA</c:v>
                </c:pt>
              </c:strCache>
            </c:strRef>
          </c:cat>
          <c:val>
            <c:numRef>
              <c:f>Foglio1!$B$2:$B$5</c:f>
              <c:numCache>
                <c:formatCode>0.0</c:formatCode>
                <c:ptCount val="4"/>
                <c:pt idx="0">
                  <c:v>221.75</c:v>
                </c:pt>
                <c:pt idx="1">
                  <c:v>205.35000000000002</c:v>
                </c:pt>
                <c:pt idx="2">
                  <c:v>207.47499999999997</c:v>
                </c:pt>
                <c:pt idx="3">
                  <c:v>204.8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8-4C08-8E37-68DB51E96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676800"/>
        <c:axId val="391674640"/>
        <c:axId val="0"/>
      </c:bar3DChart>
      <c:catAx>
        <c:axId val="3916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4640"/>
        <c:crosses val="autoZero"/>
        <c:auto val="1"/>
        <c:lblAlgn val="ctr"/>
        <c:lblOffset val="100"/>
        <c:noMultiLvlLbl val="0"/>
      </c:catAx>
      <c:valAx>
        <c:axId val="391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6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3A7F0-93DD-428D-AA6B-4776F10CD72D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77140-7062-40CB-BFF4-52F69F7205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38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77140-7062-40CB-BFF4-52F69F72057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82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77140-7062-40CB-BFF4-52F69F72057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8282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77140-7062-40CB-BFF4-52F69F72057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602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E77140-7062-40CB-BFF4-52F69F72057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9215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842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8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824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70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4321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72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6754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859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70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70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9120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6530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3548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821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742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204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93FA1-95F3-4ABB-9159-AC57BEACA4C5}" type="datetimeFigureOut">
              <a:rPr lang="it-IT" smtClean="0"/>
              <a:t>03/09/2025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6566E2-6BDB-419A-8DD1-180026F4F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07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C6FE6E8C-1523-1E17-E3DB-3E6D294FBF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54064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8752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EC613548-013C-A155-F784-029EB418DE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33207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8368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4E04B99A-100E-080B-2A20-C0FF7DD6CC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17507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37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3340D747-D6C9-230E-2DDA-A14E89E119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98658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7715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C1E072FD-66D7-0FF2-4E81-3E83AF0D87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80396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2654405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97</TotalTime>
  <Words>19</Words>
  <Application>Microsoft Office PowerPoint</Application>
  <PresentationFormat>Widescreen</PresentationFormat>
  <Paragraphs>14</Paragraphs>
  <Slides>5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Filo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Prof. Luca Coculo</dc:creator>
  <cp:lastModifiedBy>mpborrelli@gmail.com</cp:lastModifiedBy>
  <cp:revision>17</cp:revision>
  <cp:lastPrinted>2023-10-01T19:16:12Z</cp:lastPrinted>
  <dcterms:created xsi:type="dcterms:W3CDTF">2023-10-01T16:38:47Z</dcterms:created>
  <dcterms:modified xsi:type="dcterms:W3CDTF">2025-09-03T10:14:25Z</dcterms:modified>
</cp:coreProperties>
</file>